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599525" cy="288004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1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kkFzOhn9wC5rm7ZmCLCvAK7A8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048"/>
    <a:srgbClr val="033955"/>
    <a:srgbClr val="002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7D1768-AE99-425E-B134-025AE9E50EEC}">
  <a:tblStyle styleId="{A17D1768-AE99-425E-B134-025AE9E50E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898" y="19"/>
      </p:cViewPr>
      <p:guideLst>
        <p:guide orient="horz" pos="9071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lvl="1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/>
            </a:lvl2pPr>
            <a:lvl3pPr lvl="2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lvl="3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4pPr>
            <a:lvl5pPr lvl="4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5pPr>
            <a:lvl6pPr lvl="5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6pPr>
            <a:lvl7pPr lvl="6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7pPr>
            <a:lvl8pPr lvl="7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8pPr>
            <a:lvl9pPr lvl="8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662960" y="7488788"/>
            <a:ext cx="18273605" cy="186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582345" y="11408172"/>
            <a:ext cx="24407029" cy="46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867447" y="6885771"/>
            <a:ext cx="24407029" cy="137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4724"/>
              <a:buNone/>
              <a:defRPr sz="472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84967" y="7666780"/>
            <a:ext cx="917979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934760" y="7666780"/>
            <a:ext cx="917979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87783" y="10520155"/>
            <a:ext cx="9137610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934761" y="7060106"/>
            <a:ext cx="9182611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934761" y="10520155"/>
            <a:ext cx="9182611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8596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1pPr>
            <a:lvl2pPr marL="914400" lvl="1" indent="-64858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2pPr>
            <a:lvl3pPr marL="1371600" lvl="2" indent="-58858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Char char="•"/>
              <a:defRPr sz="5669"/>
            </a:lvl3pPr>
            <a:lvl4pPr marL="1828800" lvl="3" indent="-528574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4pPr>
            <a:lvl5pPr marL="2286000" lvl="4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5pPr>
            <a:lvl6pPr marL="2743200" lvl="5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6pPr>
            <a:lvl7pPr marL="3200400" lvl="6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7pPr>
            <a:lvl8pPr marL="3657600" lvl="7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8pPr>
            <a:lvl9pPr marL="4114800" lvl="8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94"/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8589" algn="l" rtl="0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858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8574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5318" y="27134666"/>
            <a:ext cx="21588889" cy="1665759"/>
          </a:xfrm>
          <a:prstGeom prst="rect">
            <a:avLst/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6918" y="27581673"/>
            <a:ext cx="21604800" cy="93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97CDE917-7A15-A428-AFB4-9C675162CB13}"/>
              </a:ext>
            </a:extLst>
          </p:cNvPr>
          <p:cNvSpPr txBox="1"/>
          <p:nvPr/>
        </p:nvSpPr>
        <p:spPr>
          <a:xfrm>
            <a:off x="875900" y="7574549"/>
            <a:ext cx="9721800" cy="53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</a:rPr>
              <a:t>Descreva de forma detalhada o problema ou a necessidade que motivou o desenvolvimento deste projeto. É importante contextualizar a situação, explicando o cenário em que o problema ocorre, os desafios enfrentados e as consequências. Relacione o problema a demandas específicas de um setor, área de pesquisa ou comunidade. Apresente o principal objetivo do projeto, destacando como ele visa atender a essa necessidade. Explique quais </a:t>
            </a:r>
            <a:r>
              <a:rPr lang="pt-BR" sz="3000">
                <a:solidFill>
                  <a:schemeClr val="dk1"/>
                </a:solidFill>
              </a:rPr>
              <a:t>são os </a:t>
            </a:r>
            <a:r>
              <a:rPr lang="pt-BR" sz="3000" dirty="0">
                <a:solidFill>
                  <a:schemeClr val="dk1"/>
                </a:solidFill>
              </a:rPr>
              <a:t>impactos que o projeto busca gerar, tanto em termos práticos quanto tecnológicos, e de que forma a solução proposta contribui para o avanço científico ou melhoria de processos.</a:t>
            </a:r>
          </a:p>
          <a:p>
            <a:pPr algn="just">
              <a:spcBef>
                <a:spcPts val="600"/>
              </a:spcBef>
              <a:buSzPts val="3000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36pt, caixa alta, negrito para títulos das seções primárias subtítulos; 30pt, normal, para o copo do texto. </a:t>
            </a: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30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343E1C56-75C7-350C-6815-967222D9677D}"/>
              </a:ext>
            </a:extLst>
          </p:cNvPr>
          <p:cNvSpPr txBox="1"/>
          <p:nvPr/>
        </p:nvSpPr>
        <p:spPr>
          <a:xfrm>
            <a:off x="854231" y="14876702"/>
            <a:ext cx="9226500" cy="373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Resumo dos métodos e técnicas usados no desenvolvimento do protótipo, aplicativo ou solução prática. Inclua a descrição das ferramentas tecnológicas e processos de criação.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3A2BD5F2-A76E-DA0F-576D-63CC7DB1BB22}"/>
              </a:ext>
            </a:extLst>
          </p:cNvPr>
          <p:cNvSpPr txBox="1"/>
          <p:nvPr/>
        </p:nvSpPr>
        <p:spPr>
          <a:xfrm>
            <a:off x="854231" y="18315536"/>
            <a:ext cx="9600000" cy="457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PRINCIPAIS FUNCIONALIDADES</a:t>
            </a:r>
            <a:endParaRPr lang="pt-BR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</a:rPr>
              <a:t>Como a tecnologia pode ser utilizado na prática. Indique as áreas de aplicação ou os próximos passos para tornar o projeto uma solução viável.</a:t>
            </a: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</a:rPr>
              <a:t>Descreva as funcionalidades-chave do protótipo, aplicativo ou solução tecnológica. Explique como cada funcionalidade contribui para resolver o problema inicial ou atingir o objetivo do projeto. Use listas ou tópicos para facilitar a visualização.</a:t>
            </a:r>
          </a:p>
        </p:txBody>
      </p:sp>
      <p:sp>
        <p:nvSpPr>
          <p:cNvPr id="10" name="Google Shape;99;p1">
            <a:extLst>
              <a:ext uri="{FF2B5EF4-FFF2-40B4-BE49-F238E27FC236}">
                <a16:creationId xmlns:a16="http://schemas.microsoft.com/office/drawing/2014/main" id="{450EFDE6-5A5C-0AF4-426A-454DC56336F3}"/>
              </a:ext>
            </a:extLst>
          </p:cNvPr>
          <p:cNvSpPr txBox="1"/>
          <p:nvPr/>
        </p:nvSpPr>
        <p:spPr>
          <a:xfrm>
            <a:off x="11123625" y="20465476"/>
            <a:ext cx="9600000" cy="313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</a:rPr>
              <a:t>Esta tecnologia de gerenciamento remoto de uma mão robótica, possibilitando o controle seguro à distância, reduzindo a exposição humana a situações perigosas e ampliando as possibilidades de automação em diversos setores.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00;p1">
            <a:extLst>
              <a:ext uri="{FF2B5EF4-FFF2-40B4-BE49-F238E27FC236}">
                <a16:creationId xmlns:a16="http://schemas.microsoft.com/office/drawing/2014/main" id="{B087FB81-249A-2148-E9D8-AA32EE5142D2}"/>
              </a:ext>
            </a:extLst>
          </p:cNvPr>
          <p:cNvSpPr txBox="1"/>
          <p:nvPr/>
        </p:nvSpPr>
        <p:spPr>
          <a:xfrm>
            <a:off x="11088903" y="24311655"/>
            <a:ext cx="9600141" cy="266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dirty="0"/>
          </a:p>
          <a:p>
            <a:pPr algn="just">
              <a:spcBef>
                <a:spcPts val="600"/>
              </a:spcBef>
              <a:buSzPts val="3000"/>
            </a:pPr>
            <a:r>
              <a:rPr lang="pt-BR" sz="3000" dirty="0">
                <a:solidFill>
                  <a:schemeClr val="dk1"/>
                </a:solidFill>
              </a:rPr>
              <a:t>36pt, caixa alta, negrito para títulos das seções primárias subtítulos; 30pt, normal, para o copo do texto. </a:t>
            </a:r>
          </a:p>
        </p:txBody>
      </p:sp>
      <p:graphicFrame>
        <p:nvGraphicFramePr>
          <p:cNvPr id="12" name="Google Shape;101;p1">
            <a:extLst>
              <a:ext uri="{FF2B5EF4-FFF2-40B4-BE49-F238E27FC236}">
                <a16:creationId xmlns:a16="http://schemas.microsoft.com/office/drawing/2014/main" id="{480E9F9B-CE6E-C0AE-14EF-065F7409B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641596"/>
              </p:ext>
            </p:extLst>
          </p:nvPr>
        </p:nvGraphicFramePr>
        <p:xfrm>
          <a:off x="11432884" y="17421550"/>
          <a:ext cx="8815000" cy="1820100"/>
        </p:xfrm>
        <a:graphic>
          <a:graphicData uri="http://schemas.openxmlformats.org/drawingml/2006/table">
            <a:tbl>
              <a:tblPr firstRow="1" bandRow="1">
                <a:noFill/>
                <a:tableStyleId>{A17D1768-AE99-425E-B134-025AE9E50EEC}</a:tableStyleId>
              </a:tblPr>
              <a:tblGrid>
                <a:gridCol w="1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Coluna 1</a:t>
                      </a:r>
                      <a:endParaRPr dirty="0"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Coluna 2</a:t>
                      </a:r>
                      <a:endParaRPr dirty="0"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Coluna 3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Coluna 4</a:t>
                      </a:r>
                      <a:endParaRPr dirty="0"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Coluna 5</a:t>
                      </a:r>
                      <a:endParaRPr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 dirty="0"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 dirty="0"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 dirty="0"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 dirty="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Google Shape;102;p1">
            <a:extLst>
              <a:ext uri="{FF2B5EF4-FFF2-40B4-BE49-F238E27FC236}">
                <a16:creationId xmlns:a16="http://schemas.microsoft.com/office/drawing/2014/main" id="{39BDDA42-EF29-C7D1-292F-E56D16522E33}"/>
              </a:ext>
            </a:extLst>
          </p:cNvPr>
          <p:cNvSpPr txBox="1"/>
          <p:nvPr/>
        </p:nvSpPr>
        <p:spPr>
          <a:xfrm>
            <a:off x="11134664" y="19369008"/>
            <a:ext cx="9600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 1: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Título da tabela, (Arial 24pt)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Silva (2010). (Arial 24pt)</a:t>
            </a:r>
            <a:endParaRPr dirty="0"/>
          </a:p>
        </p:txBody>
      </p:sp>
      <p:sp>
        <p:nvSpPr>
          <p:cNvPr id="19" name="Google Shape;86;p1">
            <a:extLst>
              <a:ext uri="{FF2B5EF4-FFF2-40B4-BE49-F238E27FC236}">
                <a16:creationId xmlns:a16="http://schemas.microsoft.com/office/drawing/2014/main" id="{4B8B534A-C02B-B61B-2AC7-DA9733F0324A}"/>
              </a:ext>
            </a:extLst>
          </p:cNvPr>
          <p:cNvSpPr/>
          <p:nvPr/>
        </p:nvSpPr>
        <p:spPr>
          <a:xfrm>
            <a:off x="0" y="4048351"/>
            <a:ext cx="21596640" cy="2723311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4;p1">
            <a:extLst>
              <a:ext uri="{FF2B5EF4-FFF2-40B4-BE49-F238E27FC236}">
                <a16:creationId xmlns:a16="http://schemas.microsoft.com/office/drawing/2014/main" id="{EC6482AF-EF21-A54B-A168-22D83E994998}"/>
              </a:ext>
            </a:extLst>
          </p:cNvPr>
          <p:cNvSpPr txBox="1"/>
          <p:nvPr/>
        </p:nvSpPr>
        <p:spPr>
          <a:xfrm>
            <a:off x="1349825" y="3339676"/>
            <a:ext cx="198423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b="1" dirty="0">
                <a:solidFill>
                  <a:schemeClr val="lt1"/>
                </a:solidFill>
              </a:rPr>
              <a:t>Título do trabalho</a:t>
            </a:r>
            <a:endParaRPr sz="4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9BF2D542-1076-67FE-C0B8-74A02A1E5CB0}"/>
              </a:ext>
            </a:extLst>
          </p:cNvPr>
          <p:cNvSpPr txBox="1"/>
          <p:nvPr/>
        </p:nvSpPr>
        <p:spPr>
          <a:xfrm>
            <a:off x="-8158" y="5297439"/>
            <a:ext cx="21604800" cy="14985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288025" tIns="144000" rIns="288025" bIns="144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pt-BR" sz="3000" b="1" dirty="0">
                <a:solidFill>
                  <a:schemeClr val="lt1"/>
                </a:solidFill>
              </a:rPr>
              <a:t>Paula Nunes¹, Douglas Souza da Silva¹ ²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lt1"/>
                </a:solidFill>
              </a:rPr>
              <a:t>¹Instituto Federal da Bahia, Irecê, BA, Brasil; ²Universidade Federal da Bahia, Salvador, BA, Brasil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95;p1">
            <a:extLst>
              <a:ext uri="{FF2B5EF4-FFF2-40B4-BE49-F238E27FC236}">
                <a16:creationId xmlns:a16="http://schemas.microsoft.com/office/drawing/2014/main" id="{4812AA2E-4EB4-BE06-62E6-794FC126250F}"/>
              </a:ext>
            </a:extLst>
          </p:cNvPr>
          <p:cNvSpPr txBox="1"/>
          <p:nvPr/>
        </p:nvSpPr>
        <p:spPr>
          <a:xfrm>
            <a:off x="-10593" y="4115832"/>
            <a:ext cx="21604800" cy="1132242"/>
          </a:xfrm>
          <a:prstGeom prst="rect">
            <a:avLst/>
          </a:prstGeom>
          <a:solidFill>
            <a:srgbClr val="103048"/>
          </a:solidFill>
          <a:ln>
            <a:noFill/>
          </a:ln>
        </p:spPr>
        <p:txBody>
          <a:bodyPr spcFirstLastPara="1" wrap="square" lIns="288025" tIns="144000" rIns="288025" bIns="144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pt-BR" sz="4000" b="1" dirty="0">
                <a:solidFill>
                  <a:schemeClr val="lt1"/>
                </a:solidFill>
              </a:rPr>
              <a:t>Título do trabalho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36337BC-8FE1-DAD8-B616-DDF993E4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954"/>
          <a:stretch/>
        </p:blipFill>
        <p:spPr>
          <a:xfrm>
            <a:off x="12831713" y="10479703"/>
            <a:ext cx="6017342" cy="3974214"/>
          </a:xfrm>
          <a:prstGeom prst="rect">
            <a:avLst/>
          </a:prstGeom>
        </p:spPr>
      </p:pic>
      <p:sp>
        <p:nvSpPr>
          <p:cNvPr id="30" name="Google Shape;98;p1">
            <a:extLst>
              <a:ext uri="{FF2B5EF4-FFF2-40B4-BE49-F238E27FC236}">
                <a16:creationId xmlns:a16="http://schemas.microsoft.com/office/drawing/2014/main" id="{3B99DD49-C35C-1144-AE42-85489AE548E6}"/>
              </a:ext>
            </a:extLst>
          </p:cNvPr>
          <p:cNvSpPr txBox="1"/>
          <p:nvPr/>
        </p:nvSpPr>
        <p:spPr>
          <a:xfrm>
            <a:off x="11123625" y="7489599"/>
            <a:ext cx="9600000" cy="28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APLICAÇÕES PRÁTICAS E </a:t>
            </a:r>
            <a:r>
              <a:rPr lang="pt-BR" sz="3600" b="1" dirty="0">
                <a:solidFill>
                  <a:schemeClr val="dk1"/>
                </a:solidFill>
              </a:rPr>
              <a:t>RESULTADOS ESPERADOS </a:t>
            </a:r>
            <a:endParaRPr lang="pt-BR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</a:rPr>
              <a:t>Como a solução proposta pode ser utilizado na prática. Indique as áreas de aplicação ou os próximos passos para tornar o projeto uma solução viável.</a:t>
            </a: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06;p1">
            <a:extLst>
              <a:ext uri="{FF2B5EF4-FFF2-40B4-BE49-F238E27FC236}">
                <a16:creationId xmlns:a16="http://schemas.microsoft.com/office/drawing/2014/main" id="{763A4408-C668-51AB-F02A-02A72948A73F}"/>
              </a:ext>
            </a:extLst>
          </p:cNvPr>
          <p:cNvSpPr txBox="1"/>
          <p:nvPr/>
        </p:nvSpPr>
        <p:spPr>
          <a:xfrm>
            <a:off x="11134664" y="14508857"/>
            <a:ext cx="96001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2: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Título da figura 2. (Arial 24pt)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Silva (2010). (Arial 24pt)</a:t>
            </a:r>
            <a:endParaRPr dirty="0"/>
          </a:p>
        </p:txBody>
      </p:sp>
      <p:sp>
        <p:nvSpPr>
          <p:cNvPr id="39" name="Google Shape;87;p1">
            <a:extLst>
              <a:ext uri="{FF2B5EF4-FFF2-40B4-BE49-F238E27FC236}">
                <a16:creationId xmlns:a16="http://schemas.microsoft.com/office/drawing/2014/main" id="{F67E0E81-9EFF-2693-DCBC-C40B309D4580}"/>
              </a:ext>
            </a:extLst>
          </p:cNvPr>
          <p:cNvSpPr/>
          <p:nvPr/>
        </p:nvSpPr>
        <p:spPr>
          <a:xfrm>
            <a:off x="-6918" y="27581673"/>
            <a:ext cx="21604800" cy="93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4;p1">
            <a:extLst>
              <a:ext uri="{FF2B5EF4-FFF2-40B4-BE49-F238E27FC236}">
                <a16:creationId xmlns:a16="http://schemas.microsoft.com/office/drawing/2014/main" id="{8A1672BE-283D-DD07-2FF4-B2A8F95161EE}"/>
              </a:ext>
            </a:extLst>
          </p:cNvPr>
          <p:cNvSpPr txBox="1"/>
          <p:nvPr/>
        </p:nvSpPr>
        <p:spPr>
          <a:xfrm>
            <a:off x="577142" y="26170729"/>
            <a:ext cx="95035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1: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Título da figura . (Arial 24pt)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Silva (2010). (Arial 24pt)</a:t>
            </a:r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2F313FFC-D5E4-ACB0-E118-1C92A4B8A6DC}"/>
              </a:ext>
            </a:extLst>
          </p:cNvPr>
          <p:cNvGrpSpPr/>
          <p:nvPr/>
        </p:nvGrpSpPr>
        <p:grpSpPr>
          <a:xfrm>
            <a:off x="1349825" y="22874255"/>
            <a:ext cx="8424984" cy="3163534"/>
            <a:chOff x="807506" y="21514365"/>
            <a:chExt cx="9668394" cy="4073640"/>
          </a:xfrm>
        </p:grpSpPr>
        <p:pic>
          <p:nvPicPr>
            <p:cNvPr id="1030" name="Picture 6" descr="Robot Hands That Can Work As Dexterously As Human Hands">
              <a:extLst>
                <a:ext uri="{FF2B5EF4-FFF2-40B4-BE49-F238E27FC236}">
                  <a16:creationId xmlns:a16="http://schemas.microsoft.com/office/drawing/2014/main" id="{99080A59-9D54-529D-708E-5155F8F88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848" y="22364402"/>
              <a:ext cx="5029052" cy="314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918A6FD9-A4DB-3176-1BBE-1F380B34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477" r="3014" b="2265"/>
            <a:stretch/>
          </p:blipFill>
          <p:spPr>
            <a:xfrm>
              <a:off x="807506" y="21514365"/>
              <a:ext cx="4236442" cy="4073640"/>
            </a:xfrm>
            <a:prstGeom prst="rect">
              <a:avLst/>
            </a:prstGeom>
          </p:spPr>
        </p:pic>
      </p:grpSp>
      <p:sp>
        <p:nvSpPr>
          <p:cNvPr id="47" name="Google Shape;98;p1">
            <a:extLst>
              <a:ext uri="{FF2B5EF4-FFF2-40B4-BE49-F238E27FC236}">
                <a16:creationId xmlns:a16="http://schemas.microsoft.com/office/drawing/2014/main" id="{29D858A8-EBA2-802A-3325-4EF471524CC7}"/>
              </a:ext>
            </a:extLst>
          </p:cNvPr>
          <p:cNvSpPr txBox="1"/>
          <p:nvPr/>
        </p:nvSpPr>
        <p:spPr>
          <a:xfrm>
            <a:off x="11123625" y="15495063"/>
            <a:ext cx="9600000" cy="183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</a:rPr>
              <a:t>Inclua imagens, capturas de tela ou fotos do produto final. Destaque o impacto gerado ou esperado pela aplicação do projeto.</a:t>
            </a: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2A633E-E264-D759-DFB3-461BAD648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43" y="27482481"/>
            <a:ext cx="21598095" cy="11334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E061430-194D-9A11-C218-C06351D0D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281" y="5192"/>
            <a:ext cx="21796420" cy="4212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456</Words>
  <Application>Microsoft Office PowerPoint</Application>
  <PresentationFormat>Personalizar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josebel maia</dc:creator>
  <cp:lastModifiedBy>Paulo</cp:lastModifiedBy>
  <cp:revision>11</cp:revision>
  <dcterms:created xsi:type="dcterms:W3CDTF">2023-08-20T20:32:57Z</dcterms:created>
  <dcterms:modified xsi:type="dcterms:W3CDTF">2025-10-13T22:36:43Z</dcterms:modified>
</cp:coreProperties>
</file>