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1599525" cy="288004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071">
          <p15:clr>
            <a:srgbClr val="A4A3A4"/>
          </p15:clr>
        </p15:guide>
        <p15:guide id="2" pos="6803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ikkFzOhn9wC5rm7ZmCLCvAK7A81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048"/>
    <a:srgbClr val="013B01"/>
    <a:srgbClr val="0C450B"/>
    <a:srgbClr val="324D1F"/>
    <a:srgbClr val="283F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17D1768-AE99-425E-B134-025AE9E50EEC}">
  <a:tblStyle styleId="{A17D1768-AE99-425E-B134-025AE9E50EE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2" autoAdjust="0"/>
    <p:restoredTop sz="94660"/>
  </p:normalViewPr>
  <p:slideViewPr>
    <p:cSldViewPr snapToGrid="0">
      <p:cViewPr>
        <p:scale>
          <a:sx n="33" d="100"/>
          <a:sy n="33" d="100"/>
        </p:scale>
        <p:origin x="768" y="24"/>
      </p:cViewPr>
      <p:guideLst>
        <p:guide orient="horz" pos="9071"/>
        <p:guide pos="68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619965" y="4713405"/>
            <a:ext cx="18359596" cy="10026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173"/>
              <a:buFont typeface="Calibri"/>
              <a:buNone/>
              <a:defRPr sz="1417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699941" y="15126892"/>
            <a:ext cx="16199644" cy="6953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lvl="1" algn="ctr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724"/>
              <a:buNone/>
              <a:defRPr sz="4724"/>
            </a:lvl2pPr>
            <a:lvl3pPr lvl="2" algn="ctr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lvl="3" algn="ctr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/>
            </a:lvl4pPr>
            <a:lvl5pPr lvl="4" algn="ctr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/>
            </a:lvl5pPr>
            <a:lvl6pPr lvl="5" algn="ctr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/>
            </a:lvl6pPr>
            <a:lvl7pPr lvl="6" algn="ctr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/>
            </a:lvl7pPr>
            <a:lvl8pPr lvl="7" algn="ctr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/>
            </a:lvl8pPr>
            <a:lvl9pPr lvl="8" algn="ctr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1484968" y="1533362"/>
            <a:ext cx="18629590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662960" y="7488788"/>
            <a:ext cx="18273605" cy="18629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5582345" y="11408172"/>
            <a:ext cx="24407029" cy="4657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3867447" y="6885771"/>
            <a:ext cx="24407029" cy="13702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1484968" y="1533362"/>
            <a:ext cx="18629590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484968" y="7666780"/>
            <a:ext cx="18629590" cy="18273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473719" y="7180114"/>
            <a:ext cx="18629590" cy="11980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173"/>
              <a:buFont typeface="Calibri"/>
              <a:buNone/>
              <a:defRPr sz="14173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473719" y="19273626"/>
            <a:ext cx="18629590" cy="63000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rgbClr val="888888"/>
              </a:buClr>
              <a:buSzPts val="4724"/>
              <a:buNone/>
              <a:defRPr sz="4724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rgbClr val="888888"/>
              </a:buClr>
              <a:buSzPts val="4252"/>
              <a:buNone/>
              <a:defRPr sz="4252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rgbClr val="888888"/>
              </a:buClr>
              <a:buSzPts val="3780"/>
              <a:buNone/>
              <a:defRPr sz="378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rgbClr val="888888"/>
              </a:buClr>
              <a:buSzPts val="3780"/>
              <a:buNone/>
              <a:defRPr sz="378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rgbClr val="888888"/>
              </a:buClr>
              <a:buSzPts val="3780"/>
              <a:buNone/>
              <a:defRPr sz="378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rgbClr val="888888"/>
              </a:buClr>
              <a:buSzPts val="3780"/>
              <a:buNone/>
              <a:defRPr sz="378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rgbClr val="888888"/>
              </a:buClr>
              <a:buSzPts val="3780"/>
              <a:buNone/>
              <a:defRPr sz="378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rgbClr val="888888"/>
              </a:buClr>
              <a:buSzPts val="3780"/>
              <a:buNone/>
              <a:defRPr sz="378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1484968" y="1533362"/>
            <a:ext cx="18629590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1484967" y="7666780"/>
            <a:ext cx="9179798" cy="18273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0934760" y="7666780"/>
            <a:ext cx="9179798" cy="18273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1487781" y="1533362"/>
            <a:ext cx="18629590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1487783" y="7060106"/>
            <a:ext cx="9137610" cy="346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1pPr>
            <a:lvl2pPr marL="914400" lvl="1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724"/>
              <a:buNone/>
              <a:defRPr sz="4724" b="1"/>
            </a:lvl2pPr>
            <a:lvl3pPr marL="1371600" lvl="2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3pPr>
            <a:lvl4pPr marL="1828800" lvl="3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4pPr>
            <a:lvl5pPr marL="2286000" lvl="4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5pPr>
            <a:lvl6pPr marL="2743200" lvl="5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6pPr>
            <a:lvl7pPr marL="3200400" lvl="6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7pPr>
            <a:lvl8pPr marL="3657600" lvl="7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8pPr>
            <a:lvl9pPr marL="4114800" lvl="8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1487783" y="10520155"/>
            <a:ext cx="9137610" cy="15473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0934761" y="7060106"/>
            <a:ext cx="9182611" cy="346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1pPr>
            <a:lvl2pPr marL="914400" lvl="1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724"/>
              <a:buNone/>
              <a:defRPr sz="4724" b="1"/>
            </a:lvl2pPr>
            <a:lvl3pPr marL="1371600" lvl="2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 b="1"/>
            </a:lvl3pPr>
            <a:lvl4pPr marL="1828800" lvl="3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4pPr>
            <a:lvl5pPr marL="2286000" lvl="4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5pPr>
            <a:lvl6pPr marL="2743200" lvl="5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6pPr>
            <a:lvl7pPr marL="3200400" lvl="6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7pPr>
            <a:lvl8pPr marL="3657600" lvl="7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8pPr>
            <a:lvl9pPr marL="4114800" lvl="8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0934761" y="10520155"/>
            <a:ext cx="9182611" cy="15473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1484968" y="1533362"/>
            <a:ext cx="18629590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1487781" y="1920028"/>
            <a:ext cx="6966409" cy="672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59"/>
              <a:buFont typeface="Calibri"/>
              <a:buNone/>
              <a:defRPr sz="755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9182611" y="4146734"/>
            <a:ext cx="10934760" cy="2046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708596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7559"/>
              <a:buChar char="•"/>
              <a:defRPr sz="7558"/>
            </a:lvl1pPr>
            <a:lvl2pPr marL="914400" lvl="1" indent="-648589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6614"/>
              <a:buChar char="•"/>
              <a:defRPr sz="6614"/>
            </a:lvl2pPr>
            <a:lvl3pPr marL="1371600" lvl="2" indent="-588581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5669"/>
              <a:buChar char="•"/>
              <a:defRPr sz="5669"/>
            </a:lvl3pPr>
            <a:lvl4pPr marL="1828800" lvl="3" indent="-528574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724"/>
              <a:buChar char="•"/>
              <a:defRPr sz="4724"/>
            </a:lvl4pPr>
            <a:lvl5pPr marL="2286000" lvl="4" indent="-528573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724"/>
              <a:buChar char="•"/>
              <a:defRPr sz="4724"/>
            </a:lvl5pPr>
            <a:lvl6pPr marL="2743200" lvl="5" indent="-528573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724"/>
              <a:buChar char="•"/>
              <a:defRPr sz="4724"/>
            </a:lvl6pPr>
            <a:lvl7pPr marL="3200400" lvl="6" indent="-528573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724"/>
              <a:buChar char="•"/>
              <a:defRPr sz="4724"/>
            </a:lvl7pPr>
            <a:lvl8pPr marL="3657600" lvl="7" indent="-528573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724"/>
              <a:buChar char="•"/>
              <a:defRPr sz="4724"/>
            </a:lvl8pPr>
            <a:lvl9pPr marL="4114800" lvl="8" indent="-528573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724"/>
              <a:buChar char="•"/>
              <a:defRPr sz="4724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1487781" y="8640127"/>
            <a:ext cx="6966409" cy="1600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/>
            </a:lvl1pPr>
            <a:lvl2pPr marL="914400" lvl="1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2pPr>
            <a:lvl3pPr marL="1371600" lvl="2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/>
            </a:lvl3pPr>
            <a:lvl4pPr marL="1828800" lvl="3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4pPr>
            <a:lvl5pPr marL="2286000" lvl="4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5pPr>
            <a:lvl6pPr marL="2743200" lvl="5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6pPr>
            <a:lvl7pPr marL="3200400" lvl="6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7pPr>
            <a:lvl8pPr marL="3657600" lvl="7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8pPr>
            <a:lvl9pPr marL="4114800" lvl="8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487781" y="1920028"/>
            <a:ext cx="6966409" cy="6720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59"/>
              <a:buFont typeface="Calibri"/>
              <a:buNone/>
              <a:defRPr sz="755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9182611" y="4146734"/>
            <a:ext cx="10934760" cy="2046696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487781" y="8640127"/>
            <a:ext cx="6966409" cy="16006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3780"/>
              <a:buNone/>
              <a:defRPr sz="3780"/>
            </a:lvl1pPr>
            <a:lvl2pPr marL="914400" lvl="1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3307"/>
              <a:buNone/>
              <a:defRPr sz="3307"/>
            </a:lvl2pPr>
            <a:lvl3pPr marL="1371600" lvl="2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835"/>
              <a:buNone/>
              <a:defRPr sz="2835"/>
            </a:lvl3pPr>
            <a:lvl4pPr marL="1828800" lvl="3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4pPr>
            <a:lvl5pPr marL="2286000" lvl="4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5pPr>
            <a:lvl6pPr marL="2743200" lvl="5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6pPr>
            <a:lvl7pPr marL="3200400" lvl="6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7pPr>
            <a:lvl8pPr marL="3657600" lvl="7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8pPr>
            <a:lvl9pPr marL="4114800" lvl="8" indent="-228600" algn="l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2362"/>
              <a:buNone/>
              <a:defRPr sz="2362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1484968" y="1533362"/>
            <a:ext cx="18629590" cy="556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394"/>
              <a:buFont typeface="Calibri"/>
              <a:buNone/>
              <a:defRPr sz="103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484968" y="7666780"/>
            <a:ext cx="18629590" cy="18273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648589" algn="l" rtl="0">
              <a:lnSpc>
                <a:spcPct val="90000"/>
              </a:lnSpc>
              <a:spcBef>
                <a:spcPts val="2362"/>
              </a:spcBef>
              <a:spcAft>
                <a:spcPts val="0"/>
              </a:spcAft>
              <a:buClr>
                <a:schemeClr val="dk1"/>
              </a:buClr>
              <a:buSzPts val="6614"/>
              <a:buFont typeface="Arial"/>
              <a:buChar char="•"/>
              <a:defRPr sz="66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88581" algn="l" rtl="0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5669"/>
              <a:buFont typeface="Arial"/>
              <a:buChar char="•"/>
              <a:defRPr sz="566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28574" algn="l" rtl="0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724"/>
              <a:buFont typeface="Arial"/>
              <a:buChar char="•"/>
              <a:defRPr sz="47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98602" algn="l" rtl="0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252"/>
              <a:buFont typeface="Arial"/>
              <a:buChar char="•"/>
              <a:defRPr sz="425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98601" algn="l" rtl="0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252"/>
              <a:buFont typeface="Arial"/>
              <a:buChar char="•"/>
              <a:defRPr sz="425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98601" algn="l" rtl="0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252"/>
              <a:buFont typeface="Arial"/>
              <a:buChar char="•"/>
              <a:defRPr sz="425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98601" algn="l" rtl="0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252"/>
              <a:buFont typeface="Arial"/>
              <a:buChar char="•"/>
              <a:defRPr sz="425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98601" algn="l" rtl="0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252"/>
              <a:buFont typeface="Arial"/>
              <a:buChar char="•"/>
              <a:defRPr sz="425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98602" algn="l" rtl="0">
              <a:lnSpc>
                <a:spcPct val="90000"/>
              </a:lnSpc>
              <a:spcBef>
                <a:spcPts val="1181"/>
              </a:spcBef>
              <a:spcAft>
                <a:spcPts val="0"/>
              </a:spcAft>
              <a:buClr>
                <a:schemeClr val="dk1"/>
              </a:buClr>
              <a:buSzPts val="4252"/>
              <a:buFont typeface="Arial"/>
              <a:buChar char="•"/>
              <a:defRPr sz="425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83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6;p1">
            <a:extLst>
              <a:ext uri="{FF2B5EF4-FFF2-40B4-BE49-F238E27FC236}">
                <a16:creationId xmlns:a16="http://schemas.microsoft.com/office/drawing/2014/main" id="{83F92A1C-015E-19D4-6459-353E6206885F}"/>
              </a:ext>
            </a:extLst>
          </p:cNvPr>
          <p:cNvSpPr/>
          <p:nvPr/>
        </p:nvSpPr>
        <p:spPr>
          <a:xfrm>
            <a:off x="0" y="4048351"/>
            <a:ext cx="21596640" cy="2723311"/>
          </a:xfrm>
          <a:prstGeom prst="rect">
            <a:avLst/>
          </a:prstGeom>
          <a:solidFill>
            <a:srgbClr val="0070C0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5318" y="27134666"/>
            <a:ext cx="21588889" cy="1665759"/>
          </a:xfrm>
          <a:prstGeom prst="rect">
            <a:avLst/>
          </a:prstGeom>
          <a:solidFill>
            <a:srgbClr val="0070C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-6918" y="27581673"/>
            <a:ext cx="21604800" cy="935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349825" y="3339676"/>
            <a:ext cx="19842300" cy="10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600" b="1" dirty="0">
                <a:solidFill>
                  <a:schemeClr val="lt1"/>
                </a:solidFill>
              </a:rPr>
              <a:t>Título do trabalho</a:t>
            </a:r>
            <a:endParaRPr sz="4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875900" y="7551689"/>
            <a:ext cx="9721800" cy="67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dirty="0"/>
          </a:p>
          <a:p>
            <a:pPr marL="0" marR="0" lvl="0" indent="0" algn="just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t-BR" sz="3000" dirty="0">
                <a:solidFill>
                  <a:schemeClr val="dk1"/>
                </a:solidFill>
              </a:rPr>
              <a:t>Diante das milhões de toneladas de resíduos sólidos gerados no Brasil anualmente, a utilização do aterro sanitário é preponderante para atenuar os problemas causados pela descarte incorreto do lixo, além disso diminuir a emissão de gases nocivo ao meio ambiente, como por exemplo, metano (CH4), além de evitar a contaminação do solo e lençóis freáticos e águas superficiais através do chorume que percola caso não haja adequada impermeabilização do solo, com ocorre nos lixões a céu aberto. Nos aterros sanitários os resíduos separados do solo por uma base que impede que o chorume entre em contato com o mesmo. </a:t>
            </a:r>
          </a:p>
          <a:p>
            <a:pPr marL="0" marR="0" lvl="0" indent="0" algn="just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1800" dirty="0">
              <a:solidFill>
                <a:schemeClr val="dk1"/>
              </a:solidFill>
            </a:endParaRPr>
          </a:p>
          <a:p>
            <a:pPr marL="0" marR="0" lvl="0" indent="0" algn="just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1800" dirty="0">
              <a:solidFill>
                <a:schemeClr val="dk1"/>
              </a:solidFill>
            </a:endParaRPr>
          </a:p>
          <a:p>
            <a:pPr marL="0" marR="0" lvl="0" indent="0" algn="just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1800" dirty="0">
              <a:solidFill>
                <a:schemeClr val="dk1"/>
              </a:solidFill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850825" y="14224652"/>
            <a:ext cx="9226500" cy="285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b="1">
              <a:solidFill>
                <a:schemeClr val="dk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METODOLOGIA</a:t>
            </a:r>
            <a:endParaRPr sz="3600" b="1">
              <a:solidFill>
                <a:schemeClr val="dk1"/>
              </a:solidFill>
            </a:endParaRPr>
          </a:p>
          <a:p>
            <a:pPr marL="0" marR="0" lvl="0" indent="0" algn="just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t-BR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36pt, caixa alta, negrito para títulos das seções primárias subtítulos; 30pt, normal, para o copo do texto.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834375" y="17437740"/>
            <a:ext cx="9600000" cy="475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/>
          </a:p>
          <a:p>
            <a:pPr marL="0" marR="0" lvl="0" indent="0" algn="just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t-BR" sz="3000">
                <a:solidFill>
                  <a:schemeClr val="dk1"/>
                </a:solidFill>
              </a:rPr>
              <a:t>O principal gás produzido através da decomposição dos resíduos é o metano, gás altamente poluente, no entanto, o mesmo é de grande importância quando aproveitado como fonte para produção de energia, por meio da conversão de energia química em energia mecânica. 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11235800" y="21052765"/>
            <a:ext cx="9600000" cy="26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CONSIDERAÇÕES FINAIS</a:t>
            </a:r>
            <a:endParaRPr dirty="0"/>
          </a:p>
          <a:p>
            <a:pPr marL="0" lvl="0" indent="0" algn="just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pt-BR" sz="3000" dirty="0">
                <a:solidFill>
                  <a:schemeClr val="dk1"/>
                </a:solidFill>
              </a:rPr>
              <a:t>Esta tecnologia possibilita sanar um grande problema da gestão pública nos centros urbanos, que é a destinação do excesso de material de descarte, para então produção de energia limpa.</a:t>
            </a:r>
            <a:endParaRPr sz="3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11092882" y="24535029"/>
            <a:ext cx="9600141" cy="2667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REFERÊNCIAS</a:t>
            </a:r>
            <a:endParaRPr/>
          </a:p>
          <a:p>
            <a:pPr marL="0" marR="0" lvl="0" indent="0" algn="just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t-BR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40pt, caixa alta, negrito para títulos das seções primárias subtítulos; 36pt, normal, para o copo do texto. 40pt, caixa alta, negrito para títulos das seções primárias subtítulos; 36pt, normal, para o copo do texto.</a:t>
            </a:r>
            <a:endParaRPr sz="3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1" name="Google Shape;101;p1"/>
          <p:cNvGraphicFramePr/>
          <p:nvPr>
            <p:extLst>
              <p:ext uri="{D42A27DB-BD31-4B8C-83A1-F6EECF244321}">
                <p14:modId xmlns:p14="http://schemas.microsoft.com/office/powerpoint/2010/main" val="1486562635"/>
              </p:ext>
            </p:extLst>
          </p:nvPr>
        </p:nvGraphicFramePr>
        <p:xfrm>
          <a:off x="834380" y="22294920"/>
          <a:ext cx="8815000" cy="2856400"/>
        </p:xfrm>
        <a:graphic>
          <a:graphicData uri="http://schemas.openxmlformats.org/drawingml/2006/table">
            <a:tbl>
              <a:tblPr firstRow="1" bandRow="1">
                <a:noFill/>
                <a:tableStyleId>{A17D1768-AE99-425E-B134-025AE9E50EEC}</a:tableStyleId>
              </a:tblPr>
              <a:tblGrid>
                <a:gridCol w="176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838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Coluna 1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Arial"/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Coluna 2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Arial"/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Coluna 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Arial"/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Coluna 4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000"/>
                        <a:buFont typeface="Arial"/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Coluna 5</a:t>
                      </a:r>
                      <a:endParaRPr/>
                    </a:p>
                  </a:txBody>
                  <a:tcPr marL="60950" marR="60950" marT="30475" marB="304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4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3000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123</a:t>
                      </a:r>
                      <a:endParaRPr/>
                    </a:p>
                  </a:txBody>
                  <a:tcPr marL="60950" marR="60950" marT="30475" marB="3047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" name="Google Shape;102;p1"/>
          <p:cNvSpPr txBox="1"/>
          <p:nvPr/>
        </p:nvSpPr>
        <p:spPr>
          <a:xfrm>
            <a:off x="833574" y="25158773"/>
            <a:ext cx="9600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Tabela 1:</a:t>
            </a:r>
            <a:r>
              <a:rPr lang="pt-BR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Título da tabela, (Arial 24pt)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Fonte: Silva (2010). (Arial 24pt)</a:t>
            </a:r>
            <a:endParaRPr dirty="0"/>
          </a:p>
        </p:txBody>
      </p:sp>
      <p:graphicFrame>
        <p:nvGraphicFramePr>
          <p:cNvPr id="103" name="Google Shape;103;p1"/>
          <p:cNvGraphicFramePr/>
          <p:nvPr>
            <p:extLst>
              <p:ext uri="{D42A27DB-BD31-4B8C-83A1-F6EECF244321}">
                <p14:modId xmlns:p14="http://schemas.microsoft.com/office/powerpoint/2010/main" val="626481579"/>
              </p:ext>
            </p:extLst>
          </p:nvPr>
        </p:nvGraphicFramePr>
        <p:xfrm>
          <a:off x="13222722" y="7037543"/>
          <a:ext cx="6030496" cy="2317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6030496" imgH="2317120" progId="Excel.Chart.8">
                  <p:embed/>
                </p:oleObj>
              </mc:Choice>
              <mc:Fallback>
                <p:oleObj r:id="rId3" imgW="6030496" imgH="2317120" progId="Excel.Chart.8">
                  <p:embed/>
                  <p:pic>
                    <p:nvPicPr>
                      <p:cNvPr id="103" name="Google Shape;103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13222722" y="7037543"/>
                        <a:ext cx="6030496" cy="2317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" name="Google Shape;104;p1"/>
          <p:cNvSpPr txBox="1"/>
          <p:nvPr/>
        </p:nvSpPr>
        <p:spPr>
          <a:xfrm>
            <a:off x="11220036" y="9441086"/>
            <a:ext cx="950358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Figura 1:</a:t>
            </a:r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Título da figura . (Arial 24pt)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Fonte: Silva (2010). (Arial 24pt)</a:t>
            </a:r>
            <a:endParaRPr dirty="0"/>
          </a:p>
        </p:txBody>
      </p:sp>
      <p:graphicFrame>
        <p:nvGraphicFramePr>
          <p:cNvPr id="105" name="Google Shape;105;p1"/>
          <p:cNvGraphicFramePr/>
          <p:nvPr>
            <p:extLst>
              <p:ext uri="{D42A27DB-BD31-4B8C-83A1-F6EECF244321}">
                <p14:modId xmlns:p14="http://schemas.microsoft.com/office/powerpoint/2010/main" val="3646164026"/>
              </p:ext>
            </p:extLst>
          </p:nvPr>
        </p:nvGraphicFramePr>
        <p:xfrm>
          <a:off x="13191939" y="10980175"/>
          <a:ext cx="5879584" cy="28936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5879584" imgH="2893634" progId="Excel.Chart.8">
                  <p:embed/>
                </p:oleObj>
              </mc:Choice>
              <mc:Fallback>
                <p:oleObj r:id="rId5" imgW="5879584" imgH="2893634" progId="Excel.Chart.8">
                  <p:embed/>
                  <p:pic>
                    <p:nvPicPr>
                      <p:cNvPr id="105" name="Google Shape;105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13191939" y="10980175"/>
                        <a:ext cx="5879584" cy="289363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" name="Google Shape;106;p1"/>
          <p:cNvSpPr txBox="1"/>
          <p:nvPr/>
        </p:nvSpPr>
        <p:spPr>
          <a:xfrm>
            <a:off x="11220036" y="14224641"/>
            <a:ext cx="960014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Figura 2:</a:t>
            </a:r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Título da figura 2. (Arial 24pt)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Fonte: Silva (2010). (Arial 24pt)</a:t>
            </a:r>
            <a:endParaRPr dirty="0"/>
          </a:p>
        </p:txBody>
      </p:sp>
      <p:sp>
        <p:nvSpPr>
          <p:cNvPr id="107" name="Google Shape;107;p1"/>
          <p:cNvSpPr txBox="1"/>
          <p:nvPr/>
        </p:nvSpPr>
        <p:spPr>
          <a:xfrm>
            <a:off x="11220036" y="15406471"/>
            <a:ext cx="9600141" cy="2823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t-BR" sz="3000" b="0" u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36pt, caixa alta, negrito para títulos das seções primárias subtítulos; 30pt, normal, para o copo do texto. 36pt, caixa alta, negrito para títulos das seções primárias subtítulos; 30pt, normal, para o copo do texto. 36pt, caixa alta, negrito para títulos das seções primárias subtítulos; 30pt, normal, para o copo do texto. </a:t>
            </a:r>
            <a:endParaRPr sz="3000" b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-8158" y="5297439"/>
            <a:ext cx="21604800" cy="149853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spcFirstLastPara="1" wrap="square" lIns="288025" tIns="144000" rIns="288025" bIns="144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pt-BR" sz="3000" b="1" dirty="0">
                <a:solidFill>
                  <a:schemeClr val="lt1"/>
                </a:solidFill>
              </a:rPr>
              <a:t>Paula Nunes¹, Douglas Souza da Silva¹ ²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pt-BR" sz="3000" dirty="0">
                <a:solidFill>
                  <a:schemeClr val="lt1"/>
                </a:solidFill>
              </a:rPr>
              <a:t>¹Instituto Federal da Bahia, Irecê, BA, Brasil; ²Universidade Federal da Bahia, Salvador, BA, Brasil</a:t>
            </a:r>
            <a:endParaRPr sz="3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95;p1">
            <a:extLst>
              <a:ext uri="{FF2B5EF4-FFF2-40B4-BE49-F238E27FC236}">
                <a16:creationId xmlns:a16="http://schemas.microsoft.com/office/drawing/2014/main" id="{963045BA-FE00-4BF4-A76E-05BE10E09CFF}"/>
              </a:ext>
            </a:extLst>
          </p:cNvPr>
          <p:cNvSpPr txBox="1"/>
          <p:nvPr/>
        </p:nvSpPr>
        <p:spPr>
          <a:xfrm>
            <a:off x="22320" y="4134298"/>
            <a:ext cx="21604800" cy="1132242"/>
          </a:xfrm>
          <a:prstGeom prst="rect">
            <a:avLst/>
          </a:prstGeom>
          <a:solidFill>
            <a:srgbClr val="103048"/>
          </a:solidFill>
          <a:ln>
            <a:noFill/>
          </a:ln>
        </p:spPr>
        <p:txBody>
          <a:bodyPr spcFirstLastPara="1" wrap="square" lIns="288025" tIns="144000" rIns="288025" bIns="1440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pt-BR" sz="4000" b="1" dirty="0">
                <a:solidFill>
                  <a:schemeClr val="lt1"/>
                </a:solidFill>
              </a:rPr>
              <a:t>Título do trabalho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A3E65C5-526B-714D-E203-4F0974B5C7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10964" y="27455924"/>
            <a:ext cx="21598095" cy="1133483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400A80A2-0DB6-0B68-E623-F99E2F0AE5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-11975"/>
            <a:ext cx="21599525" cy="420943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461</Words>
  <Application>Microsoft Office PowerPoint</Application>
  <PresentationFormat>Personalizar</PresentationFormat>
  <Paragraphs>48</Paragraphs>
  <Slides>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Tema do Office</vt:lpstr>
      <vt:lpstr>Microsoft Excel Chart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josebel maia</dc:creator>
  <cp:lastModifiedBy>Paulo</cp:lastModifiedBy>
  <cp:revision>6</cp:revision>
  <dcterms:created xsi:type="dcterms:W3CDTF">2023-08-20T20:32:57Z</dcterms:created>
  <dcterms:modified xsi:type="dcterms:W3CDTF">2025-10-13T22:40:27Z</dcterms:modified>
</cp:coreProperties>
</file>